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6" r:id="rId3"/>
    <p:sldId id="258" r:id="rId4"/>
    <p:sldId id="271" r:id="rId5"/>
    <p:sldId id="277" r:id="rId6"/>
    <p:sldId id="259" r:id="rId7"/>
    <p:sldId id="279" r:id="rId8"/>
    <p:sldId id="270" r:id="rId9"/>
    <p:sldId id="280" r:id="rId10"/>
    <p:sldId id="262" r:id="rId11"/>
    <p:sldId id="281" r:id="rId12"/>
    <p:sldId id="293" r:id="rId13"/>
    <p:sldId id="298" r:id="rId14"/>
    <p:sldId id="286" r:id="rId15"/>
    <p:sldId id="287" r:id="rId16"/>
    <p:sldId id="288" r:id="rId17"/>
    <p:sldId id="289" r:id="rId18"/>
    <p:sldId id="290" r:id="rId19"/>
    <p:sldId id="282" r:id="rId20"/>
    <p:sldId id="300" r:id="rId21"/>
    <p:sldId id="274" r:id="rId22"/>
    <p:sldId id="299" r:id="rId23"/>
    <p:sldId id="303" r:id="rId24"/>
    <p:sldId id="273" r:id="rId25"/>
    <p:sldId id="296" r:id="rId26"/>
    <p:sldId id="295" r:id="rId27"/>
    <p:sldId id="302" r:id="rId28"/>
    <p:sldId id="297" r:id="rId29"/>
    <p:sldId id="294" r:id="rId30"/>
    <p:sldId id="301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838" autoAdjust="0"/>
  </p:normalViewPr>
  <p:slideViewPr>
    <p:cSldViewPr snapToGrid="0">
      <p:cViewPr varScale="1">
        <p:scale>
          <a:sx n="57" d="100"/>
          <a:sy n="57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15EBD-1D5D-4445-8E69-A7F802B64DF4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13378-EBB7-489C-B2F8-62889F688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0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58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PCs: principal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3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MVN</a:t>
            </a:r>
            <a:r>
              <a:rPr lang="en-US" baseline="0" dirty="0" smtClean="0"/>
              <a:t> relatively stable, but low performing in both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on Salinas, KDE happens to outperform SVM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MSVC leads mostly in both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29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same general pattern as previous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except all</a:t>
            </a:r>
            <a:r>
              <a:rPr lang="en-US" baseline="0" dirty="0" smtClean="0"/>
              <a:t> but MSVC converge in AA as training set size decreases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Salinas has striking drop for MSVC, even below MVN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Due to confusion between two classes: Grapes (untrained) vs. Vineyard (untrained)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88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MSVC is based on SVM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but</a:t>
            </a:r>
            <a:r>
              <a:rPr lang="en-US" baseline="0" dirty="0" smtClean="0"/>
              <a:t> SVM is already high-scoring so remarkable that the gain is so large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show significant potential for kernel methods in contextual classification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again, we see that KDE happens to be well-suited to the Salinas dataset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45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 sample size decreases,</a:t>
            </a:r>
            <a:r>
              <a:rPr lang="en-US" baseline="0" dirty="0" smtClean="0"/>
              <a:t> dependence on spatial context increases for distribution-based classifiers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however, opposite relationship for the distribution free SVM classifier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59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clear performance increase when using full</a:t>
            </a:r>
            <a:r>
              <a:rPr lang="en-US" baseline="0" dirty="0" smtClean="0"/>
              <a:t> dataset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with MSVC again showing great promise vs. MRF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37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first thought</a:t>
            </a:r>
            <a:r>
              <a:rPr lang="en-US" baseline="0" dirty="0" smtClean="0"/>
              <a:t> should be obvious to anyone with knowledge of classification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but it’s important to note that contextual information works synergistically with the spectral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and certain techniques provide much greater performance overall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second thought relates to the character of remote sensing data, which is frequently multimodal and non-Gaussian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00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site-specific: texture, neighborhood information, statistical</a:t>
            </a:r>
            <a:r>
              <a:rPr lang="en-US" baseline="0" dirty="0" smtClean="0"/>
              <a:t> moments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WC</a:t>
            </a:r>
            <a:r>
              <a:rPr lang="en-US" baseline="0" dirty="0" smtClean="0"/>
              <a:t> variability increases as spatial resolution increases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BC variability is related to discrimination problem with similar land cover types (high overlap)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mismatch is related to heterogeneity of landscape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74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texture extraction “during”, i.e. contextual kernels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0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emphasize why we choose</a:t>
            </a:r>
            <a:r>
              <a:rPr lang="en-US" baseline="0" dirty="0" smtClean="0"/>
              <a:t> to explore MRF vs. OBIA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19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Bayesian MAP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3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point of assumption section: explain what</a:t>
            </a:r>
            <a:r>
              <a:rPr lang="en-US" baseline="0" dirty="0" smtClean="0"/>
              <a:t> the Markov property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9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goal is to minimize this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we use the Iterated</a:t>
            </a:r>
            <a:r>
              <a:rPr lang="en-US" baseline="0" dirty="0" smtClean="0"/>
              <a:t> Conditional Modes algorithm, which is widely employed for its good results at lower computational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4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details of MSVC provided in Moser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Serpico</a:t>
            </a:r>
            <a:r>
              <a:rPr lang="en-US" baseline="0" dirty="0" smtClean="0"/>
              <a:t> paper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61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examine accuracy with respect to training set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averaged over 5 realizations</a:t>
            </a:r>
            <a:r>
              <a:rPr lang="en-US" baseline="0" dirty="0" smtClean="0"/>
              <a:t> to increase stability of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13378-EBB7-489C-B2F8-62889F688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8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5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4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8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2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3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0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2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0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3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2717D-E385-41E7-B359-7C84147632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F625-F365-47ED-B7E8-8C1060254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8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wehmann.2@osu.edu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Understanding the importance of spectral energy estimation in Markov Random Field models for remote sensing image classification.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319152"/>
              </p:ext>
            </p:extLst>
          </p:nvPr>
        </p:nvGraphicFramePr>
        <p:xfrm>
          <a:off x="1524000" y="3670300"/>
          <a:ext cx="9144000" cy="24738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  <a:gridCol w="3048000"/>
              </a:tblGrid>
              <a:tr h="4516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Adam </a:t>
                      </a:r>
                      <a:r>
                        <a:rPr lang="en-US" sz="2400" dirty="0" err="1" smtClean="0"/>
                        <a:t>Wehmann</a:t>
                      </a:r>
                      <a:endParaRPr lang="en-US" sz="24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Jangho</a:t>
                      </a:r>
                      <a:r>
                        <a:rPr lang="en-US" sz="2400" dirty="0" smtClean="0"/>
                        <a:t> Park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Qian </a:t>
                      </a:r>
                      <a:r>
                        <a:rPr lang="en-US" sz="2400" dirty="0" err="1" smtClean="0"/>
                        <a:t>Qian</a:t>
                      </a:r>
                      <a:endParaRPr lang="en-US" sz="2400" dirty="0" smtClean="0"/>
                    </a:p>
                  </a:txBody>
                  <a:tcPr anchor="b"/>
                </a:tc>
              </a:tr>
              <a:tr h="827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smtClean="0"/>
                        <a:t>M.A. Student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Department of Geography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Ph.D. Student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Department of Industrial and Systems Engineering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Ph.D. Student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Department of Statistics</a:t>
                      </a:r>
                    </a:p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  <a:tr h="82788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The Ohio State University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1600" y="482600"/>
            <a:ext cx="238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11 April 2014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4267" y="4826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Email: wehmann.2@osu.edu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We include the likelihood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as spectral energy by pulling it inside the exponential: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Then, depending on the base classifier, it remains to estimate either: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039806"/>
                  </p:ext>
                </p:extLst>
              </p:nvPr>
            </p:nvGraphicFramePr>
            <p:xfrm>
              <a:off x="838200" y="4821766"/>
              <a:ext cx="9893301" cy="149013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54500"/>
                    <a:gridCol w="1371600"/>
                    <a:gridCol w="4267201"/>
                  </a:tblGrid>
                  <a:tr h="14901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US" sz="280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  <m:d>
                                      <m:dPr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or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f>
                                      <m:fPr>
                                        <m:ctrlPr>
                                          <a:rPr lang="en-US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d>
                                          <m:d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  <m:r>
                                          <a:rPr lang="en-US" sz="280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d>
                                          <m:dPr>
                                            <m:ctrlPr>
                                              <a:rPr lang="en-US" sz="28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num>
                                      <m:den>
                                        <m:r>
                                          <a:rPr lang="en-US" sz="280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  <m:d>
                                          <m:dPr>
                                            <m:ctrlPr>
                                              <a:rPr lang="en-US" sz="28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280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280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sub>
                                            </m:sSub>
                                          </m:e>
                                        </m:d>
                                      </m:den>
                                    </m:f>
                                  </m:e>
                                </m:func>
                              </m:oMath>
                            </m:oMathPara>
                          </a14:m>
                          <a:endParaRPr lang="en-US" sz="28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039806"/>
                  </p:ext>
                </p:extLst>
              </p:nvPr>
            </p:nvGraphicFramePr>
            <p:xfrm>
              <a:off x="838200" y="4821766"/>
              <a:ext cx="9893301" cy="149013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254500"/>
                    <a:gridCol w="1371600"/>
                    <a:gridCol w="4267201"/>
                  </a:tblGrid>
                  <a:tr h="14901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r="-1326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or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4"/>
                          <a:stretch>
                            <a:fillRect l="-132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8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4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We compare three standard approaches to estimating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and a recently proposed alternative: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The last approach includes contextual information as features in the kernel function of a Support Vector Machine (see </a:t>
                </a:r>
                <a:r>
                  <a:rPr lang="en-US" i="1" dirty="0" smtClean="0"/>
                  <a:t>Moser and </a:t>
                </a:r>
                <a:r>
                  <a:rPr lang="en-US" i="1" dirty="0" err="1" smtClean="0"/>
                  <a:t>Serpico</a:t>
                </a:r>
                <a:r>
                  <a:rPr lang="en-US" i="1" dirty="0" smtClean="0"/>
                  <a:t> 2013 </a:t>
                </a:r>
                <a:r>
                  <a:rPr lang="en-US" dirty="0" smtClean="0"/>
                  <a:t>for details):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𝑀𝑅𝐹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812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573566"/>
              </p:ext>
            </p:extLst>
          </p:nvPr>
        </p:nvGraphicFramePr>
        <p:xfrm>
          <a:off x="1219200" y="2794000"/>
          <a:ext cx="9893300" cy="140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3325"/>
                <a:gridCol w="2473325"/>
                <a:gridCol w="2473325"/>
                <a:gridCol w="2473325"/>
              </a:tblGrid>
              <a:tr h="12221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MVN</a:t>
                      </a:r>
                      <a:endParaRPr lang="en-US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KDE</a:t>
                      </a:r>
                      <a:endParaRPr lang="en-US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SVM</a:t>
                      </a:r>
                      <a:endParaRPr lang="en-US" sz="2000" b="1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MSVC</a:t>
                      </a:r>
                      <a:endParaRPr lang="en-US" sz="2000" b="1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455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Multivariate Gaussian Model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Kernel</a:t>
                      </a:r>
                      <a:r>
                        <a:rPr lang="en-US" sz="2000" baseline="0" dirty="0" smtClean="0"/>
                        <a:t> Density Estimate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Pairwise</a:t>
                      </a:r>
                      <a:r>
                        <a:rPr lang="en-US" sz="2000" baseline="0" dirty="0" smtClean="0"/>
                        <a:t> Coupling by Support Vector Machine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Markovian</a:t>
                      </a:r>
                      <a:r>
                        <a:rPr lang="en-US" sz="2000" dirty="0" smtClean="0"/>
                        <a:t> Support Vector Classifier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9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9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Indian Pines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/>
            <a:r>
              <a:rPr lang="en-US" sz="2000" dirty="0"/>
              <a:t>AVIRIS sensor </a:t>
            </a:r>
            <a:r>
              <a:rPr lang="en-US" sz="2000" dirty="0" smtClean="0"/>
              <a:t>(20 </a:t>
            </a:r>
            <a:r>
              <a:rPr lang="en-US" sz="2000" dirty="0"/>
              <a:t>m</a:t>
            </a:r>
            <a:r>
              <a:rPr lang="en-US" sz="2000" dirty="0" smtClean="0"/>
              <a:t>)</a:t>
            </a:r>
          </a:p>
          <a:p>
            <a:pPr marL="285750" indent="-285750"/>
            <a:r>
              <a:rPr lang="en-US" sz="2000" dirty="0" smtClean="0"/>
              <a:t>145 x 145 pixel study area</a:t>
            </a:r>
            <a:endParaRPr lang="en-US" sz="2000" dirty="0"/>
          </a:p>
          <a:p>
            <a:pPr marL="285750" indent="-285750"/>
            <a:r>
              <a:rPr lang="en-US" sz="2000" dirty="0" smtClean="0"/>
              <a:t>200 </a:t>
            </a:r>
            <a:r>
              <a:rPr lang="en-US" sz="2000" dirty="0"/>
              <a:t>features</a:t>
            </a:r>
          </a:p>
          <a:p>
            <a:pPr marL="285750" indent="-285750"/>
            <a:r>
              <a:rPr lang="en-US" sz="2000" dirty="0" smtClean="0"/>
              <a:t>9 classes</a:t>
            </a:r>
          </a:p>
          <a:p>
            <a:pPr marL="285750" indent="-285750"/>
            <a:r>
              <a:rPr lang="en-US" sz="2000" dirty="0" smtClean="0"/>
              <a:t>2,296 test pixels</a:t>
            </a:r>
          </a:p>
          <a:p>
            <a:pPr marL="285750" indent="-285750"/>
            <a:r>
              <a:rPr lang="en-US" sz="2000" dirty="0" smtClean="0"/>
              <a:t>Average total # training pixels:</a:t>
            </a:r>
          </a:p>
          <a:p>
            <a:pPr marL="742950" lvl="1" indent="-285750"/>
            <a:r>
              <a:rPr lang="en-US" sz="1600" dirty="0"/>
              <a:t>2320, 1736.6, 1299.4, 971.2, 725.6, 541, </a:t>
            </a:r>
            <a:r>
              <a:rPr lang="en-US" sz="1600" dirty="0" smtClean="0"/>
              <a:t>402.8</a:t>
            </a:r>
          </a:p>
          <a:p>
            <a:pPr marL="742950" lvl="1" indent="-285750"/>
            <a:r>
              <a:rPr lang="en-US" sz="1600" dirty="0" smtClean="0"/>
              <a:t>(over 5 realizations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Original Data Source: Dr. Larry </a:t>
            </a:r>
            <a:r>
              <a:rPr lang="en-US" sz="2000" dirty="0" err="1" smtClean="0"/>
              <a:t>Biehl</a:t>
            </a:r>
            <a:r>
              <a:rPr lang="en-US" sz="2000" dirty="0" smtClean="0"/>
              <a:t> (Purdue University)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Salinas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/>
            <a:r>
              <a:rPr lang="en-US" sz="2000" dirty="0"/>
              <a:t>AVIRIS sensor (3.7 m</a:t>
            </a:r>
            <a:r>
              <a:rPr lang="en-US" sz="2000" dirty="0" smtClean="0"/>
              <a:t>)</a:t>
            </a:r>
          </a:p>
          <a:p>
            <a:pPr marL="285750" indent="-285750"/>
            <a:r>
              <a:rPr lang="en-US" sz="2000" dirty="0" smtClean="0"/>
              <a:t>512 x 217 pixel study area</a:t>
            </a:r>
            <a:endParaRPr lang="en-US" sz="2000" dirty="0"/>
          </a:p>
          <a:p>
            <a:pPr marL="285750" indent="-285750"/>
            <a:r>
              <a:rPr lang="en-US" sz="2000" dirty="0" smtClean="0"/>
              <a:t>204 </a:t>
            </a:r>
            <a:r>
              <a:rPr lang="en-US" sz="2000" dirty="0"/>
              <a:t>features</a:t>
            </a:r>
          </a:p>
          <a:p>
            <a:pPr marL="285750" indent="-285750"/>
            <a:r>
              <a:rPr lang="en-US" sz="2000" dirty="0" smtClean="0"/>
              <a:t>16 classes</a:t>
            </a:r>
          </a:p>
          <a:p>
            <a:pPr marL="285750" indent="-285750"/>
            <a:r>
              <a:rPr lang="en-US" sz="2000" dirty="0" smtClean="0"/>
              <a:t>13,546 test pixels</a:t>
            </a:r>
          </a:p>
          <a:p>
            <a:pPr marL="285750" indent="-285750"/>
            <a:r>
              <a:rPr lang="en-US" sz="2000" dirty="0"/>
              <a:t>Average total # training </a:t>
            </a:r>
            <a:r>
              <a:rPr lang="en-US" sz="2000" dirty="0" smtClean="0"/>
              <a:t>pixels:</a:t>
            </a:r>
          </a:p>
          <a:p>
            <a:pPr marL="742950" lvl="1" indent="-285750"/>
            <a:r>
              <a:rPr lang="en-US" sz="1600" dirty="0"/>
              <a:t>13512.6, 10129, 7591.4, 5687.8, 4259.4, 3188.6, 2385, 1782.2, 1331, 992.8, </a:t>
            </a:r>
            <a:r>
              <a:rPr lang="en-US" sz="1600" dirty="0" smtClean="0"/>
              <a:t>738.6</a:t>
            </a:r>
          </a:p>
          <a:p>
            <a:pPr marL="742950" lvl="1" indent="-285750"/>
            <a:r>
              <a:rPr lang="en-US" sz="1600" dirty="0" smtClean="0"/>
              <a:t>(over 5 realizations</a:t>
            </a:r>
            <a:r>
              <a:rPr lang="en-US" sz="1600" dirty="0" smtClean="0"/>
              <a:t>)</a:t>
            </a:r>
          </a:p>
          <a:p>
            <a:pPr marL="742950" lvl="1" indent="-285750"/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Original Data Source: </a:t>
            </a:r>
            <a:r>
              <a:rPr lang="en-US" sz="1800" dirty="0"/>
              <a:t>Dr. Anthony </a:t>
            </a:r>
            <a:r>
              <a:rPr lang="en-US" sz="1800" dirty="0" err="1" smtClean="0"/>
              <a:t>Gualtieri</a:t>
            </a:r>
            <a:r>
              <a:rPr lang="en-US" sz="1800" dirty="0" smtClean="0"/>
              <a:t> (NASA Goddard)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5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For the first 7 PCs of both datasets and all techniques, compare:</a:t>
                </a:r>
              </a:p>
              <a:p>
                <a:pPr lvl="1"/>
                <a:r>
                  <a:rPr lang="en-US" dirty="0" smtClean="0"/>
                  <a:t>Overall Accuracy (OA)</a:t>
                </a:r>
              </a:p>
              <a:p>
                <a:pPr lvl="1"/>
                <a:r>
                  <a:rPr lang="en-US" dirty="0" smtClean="0"/>
                  <a:t>Average Accuracy (AA)</a:t>
                </a:r>
              </a:p>
              <a:p>
                <a:pPr lvl="1"/>
                <a:r>
                  <a:rPr lang="en-US" dirty="0" smtClean="0"/>
                  <a:t>Gain in Overall Accuracy (GOA)</a:t>
                </a:r>
              </a:p>
              <a:p>
                <a:pPr lvl="2"/>
                <a:r>
                  <a:rPr lang="en-US" dirty="0" smtClean="0"/>
                  <a:t>difference between OA and non-contextual OA</a:t>
                </a:r>
              </a:p>
              <a:p>
                <a:pPr lvl="1"/>
                <a:r>
                  <a:rPr lang="en-US" dirty="0" smtClean="0"/>
                  <a:t>Spatial-Spectral Dependence (SSD)</a:t>
                </a:r>
              </a:p>
              <a:p>
                <a:pPr lvl="2"/>
                <a:r>
                  <a:rPr lang="en-US" dirty="0" smtClean="0"/>
                  <a:t>as measured by size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 smtClean="0"/>
                  <a:t> parameter</a:t>
                </a:r>
              </a:p>
              <a:p>
                <a:r>
                  <a:rPr lang="en-US" dirty="0" smtClean="0"/>
                  <a:t>For the full Indian Pines:</a:t>
                </a:r>
              </a:p>
              <a:p>
                <a:pPr lvl="1"/>
                <a:r>
                  <a:rPr lang="en-US" dirty="0" smtClean="0"/>
                  <a:t>OA and GOA for the SVM and MSVC techniques</a:t>
                </a:r>
              </a:p>
              <a:p>
                <a:r>
                  <a:rPr lang="en-US" dirty="0" smtClean="0"/>
                  <a:t>All results averaged over 5 training dataset realizations for successive 25% reductions in training set size.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308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36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Accuracy (OA)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 of 18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69351" y="1881606"/>
            <a:ext cx="4919298" cy="4239375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03351" y="1881606"/>
            <a:ext cx="4919298" cy="42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604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Accuracy (AA)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 of 18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69351" y="1881606"/>
            <a:ext cx="4919298" cy="4239375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03351" y="1881606"/>
            <a:ext cx="4919298" cy="42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26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in Overall Accuracy (GOA)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14 of 18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69351" y="1881606"/>
            <a:ext cx="4919298" cy="4239375"/>
          </a:xfrm>
          <a:prstGeom prst="rect">
            <a:avLst/>
          </a:prstGeom>
        </p:spPr>
      </p:pic>
      <p:pic>
        <p:nvPicPr>
          <p:cNvPr id="16" name="Content Placeholder 1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03351" y="1881606"/>
            <a:ext cx="4919298" cy="42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775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Spatial-Spectral Dependence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15 of 18</a:t>
            </a:r>
            <a:endParaRPr lang="en-US" dirty="0"/>
          </a:p>
        </p:txBody>
      </p:sp>
      <p:pic>
        <p:nvPicPr>
          <p:cNvPr id="18" name="Content Placeholder 17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69351" y="1881606"/>
            <a:ext cx="4919298" cy="4239375"/>
          </a:xfrm>
          <a:prstGeom prst="rect">
            <a:avLst/>
          </a:prstGeom>
        </p:spPr>
      </p:pic>
      <p:pic>
        <p:nvPicPr>
          <p:cNvPr id="19" name="Content Placeholder 18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303351" y="1881606"/>
            <a:ext cx="4919298" cy="423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85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 and GOA for Full Indian Pines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 Accuracy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Gain in Overall Accuracy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16 of 18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280915" y="2505075"/>
            <a:ext cx="4275532" cy="368458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/>
          <a:stretch>
            <a:fillRect/>
          </a:stretch>
        </p:blipFill>
        <p:spPr>
          <a:xfrm>
            <a:off x="6626028" y="2505075"/>
            <a:ext cx="4275532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223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MVN:</a:t>
            </a:r>
          </a:p>
          <a:p>
            <a:pPr lvl="1"/>
            <a:r>
              <a:rPr lang="en-US" dirty="0" smtClean="0"/>
              <a:t>lowest performing, but stable in accuracy</a:t>
            </a:r>
          </a:p>
          <a:p>
            <a:pPr lvl="1"/>
            <a:r>
              <a:rPr lang="en-US" dirty="0" smtClean="0"/>
              <a:t>lowest computational cost</a:t>
            </a:r>
          </a:p>
          <a:p>
            <a:r>
              <a:rPr lang="en-US" dirty="0" smtClean="0"/>
              <a:t>KDE:</a:t>
            </a:r>
          </a:p>
          <a:p>
            <a:pPr lvl="1"/>
            <a:r>
              <a:rPr lang="en-US" dirty="0" smtClean="0"/>
              <a:t>generally more accurate than MVN and less accurate than SVM</a:t>
            </a:r>
          </a:p>
          <a:p>
            <a:pPr lvl="1"/>
            <a:r>
              <a:rPr lang="en-US" dirty="0" smtClean="0"/>
              <a:t>moderate computational cost</a:t>
            </a:r>
          </a:p>
          <a:p>
            <a:pPr lvl="1"/>
            <a:r>
              <a:rPr lang="en-US" dirty="0" smtClean="0"/>
              <a:t>however, well-suited </a:t>
            </a:r>
            <a:r>
              <a:rPr lang="en-US" dirty="0"/>
              <a:t>to Salinas </a:t>
            </a:r>
            <a:r>
              <a:rPr lang="en-US" dirty="0" smtClean="0"/>
              <a:t>dataset</a:t>
            </a:r>
          </a:p>
          <a:p>
            <a:r>
              <a:rPr lang="en-US" dirty="0" smtClean="0"/>
              <a:t>SVM:</a:t>
            </a:r>
          </a:p>
          <a:p>
            <a:pPr lvl="1"/>
            <a:r>
              <a:rPr lang="en-US" dirty="0" smtClean="0"/>
              <a:t>generally more accurate than MVN or KDE</a:t>
            </a:r>
          </a:p>
          <a:p>
            <a:pPr lvl="1"/>
            <a:r>
              <a:rPr lang="en-US" dirty="0" smtClean="0"/>
              <a:t>high training cost due to parameter selection for RBF kernel</a:t>
            </a:r>
          </a:p>
          <a:p>
            <a:r>
              <a:rPr lang="en-US" dirty="0" smtClean="0"/>
              <a:t>MSVC:</a:t>
            </a:r>
          </a:p>
          <a:p>
            <a:pPr lvl="1"/>
            <a:r>
              <a:rPr lang="en-US" dirty="0" smtClean="0"/>
              <a:t>promising new methodology for MRF-based contextual classification</a:t>
            </a:r>
          </a:p>
          <a:p>
            <a:pPr lvl="1"/>
            <a:r>
              <a:rPr lang="en-US" dirty="0" smtClean="0"/>
              <a:t>highest computational cost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17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</a:p>
          <a:p>
            <a:r>
              <a:rPr lang="en-US" dirty="0" smtClean="0"/>
              <a:t>Method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85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thoughts:</a:t>
            </a:r>
          </a:p>
          <a:p>
            <a:pPr lvl="1"/>
            <a:r>
              <a:rPr lang="en-US" dirty="0" smtClean="0"/>
              <a:t>choice of base classifier strongly affects overall classification accuracy</a:t>
            </a:r>
          </a:p>
          <a:p>
            <a:pPr lvl="1"/>
            <a:r>
              <a:rPr lang="en-US" dirty="0" smtClean="0"/>
              <a:t>margin maximization has significant advantages over density estimation</a:t>
            </a:r>
          </a:p>
          <a:p>
            <a:r>
              <a:rPr lang="en-US" dirty="0" smtClean="0"/>
              <a:t>Outlook:</a:t>
            </a:r>
            <a:endParaRPr lang="en-US" dirty="0"/>
          </a:p>
          <a:p>
            <a:pPr lvl="1"/>
            <a:r>
              <a:rPr lang="en-US" dirty="0" smtClean="0"/>
              <a:t>use of contextual information increasingly relevant with sensor advancement</a:t>
            </a:r>
          </a:p>
          <a:p>
            <a:pPr lvl="1"/>
            <a:r>
              <a:rPr lang="en-US" dirty="0" smtClean="0"/>
              <a:t>joint-use of SVM and MRF is potent classification combination</a:t>
            </a:r>
          </a:p>
          <a:p>
            <a:pPr lvl="2"/>
            <a:r>
              <a:rPr lang="en-US" dirty="0" smtClean="0"/>
              <a:t>better utilizes uses high dimensional data</a:t>
            </a:r>
          </a:p>
          <a:p>
            <a:pPr lvl="2"/>
            <a:r>
              <a:rPr lang="en-US" dirty="0" smtClean="0"/>
              <a:t>better utilizes contextual information when incorporated into kernel function</a:t>
            </a:r>
          </a:p>
          <a:p>
            <a:r>
              <a:rPr lang="en-US" dirty="0" smtClean="0"/>
              <a:t>Future opportunities:</a:t>
            </a:r>
          </a:p>
          <a:p>
            <a:pPr lvl="1"/>
            <a:r>
              <a:rPr lang="en-US" dirty="0" smtClean="0"/>
              <a:t>design more efficient kernel-based algorithms for remote sensing</a:t>
            </a:r>
          </a:p>
          <a:p>
            <a:pPr lvl="1"/>
            <a:r>
              <a:rPr lang="en-US" dirty="0" smtClean="0"/>
              <a:t>extend kernel methodology to spatial-temporal domain</a:t>
            </a:r>
          </a:p>
          <a:p>
            <a:r>
              <a:rPr lang="en-US" dirty="0" smtClean="0"/>
              <a:t>MRF code available </a:t>
            </a:r>
            <a:r>
              <a:rPr lang="en-US" dirty="0" smtClean="0"/>
              <a:t>at (week after conference):</a:t>
            </a:r>
            <a:endParaRPr lang="en-US" dirty="0" smtClean="0"/>
          </a:p>
          <a:p>
            <a:pPr lvl="1"/>
            <a:r>
              <a:rPr lang="en-US" dirty="0" smtClean="0"/>
              <a:t>http://www.adamwehmann.com/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18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17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MRF:</a:t>
            </a:r>
            <a:endParaRPr lang="en-US" dirty="0"/>
          </a:p>
          <a:p>
            <a:pPr lvl="1"/>
            <a:r>
              <a:rPr lang="en-US" dirty="0" err="1"/>
              <a:t>Besag</a:t>
            </a:r>
            <a:r>
              <a:rPr lang="en-US" dirty="0"/>
              <a:t>, J. 1986. On the statistical analysis of dirty pictures. </a:t>
            </a:r>
            <a:r>
              <a:rPr lang="en-US" i="1" dirty="0"/>
              <a:t>Journal of the Royal Statistical Society</a:t>
            </a:r>
            <a:r>
              <a:rPr lang="en-US" dirty="0"/>
              <a:t>, Series B 48: 259–302. </a:t>
            </a:r>
            <a:endParaRPr lang="en-US" dirty="0" smtClean="0"/>
          </a:p>
          <a:p>
            <a:pPr lvl="1"/>
            <a:r>
              <a:rPr lang="en-US" dirty="0" err="1" smtClean="0"/>
              <a:t>Koller</a:t>
            </a:r>
            <a:r>
              <a:rPr lang="en-US" dirty="0"/>
              <a:t>, D. and N. Friedman. 2009. </a:t>
            </a:r>
            <a:r>
              <a:rPr lang="en-US" i="1" dirty="0"/>
              <a:t>Probabilistic </a:t>
            </a:r>
            <a:r>
              <a:rPr lang="en-US" i="1" dirty="0" smtClean="0"/>
              <a:t>Graphical Models</a:t>
            </a:r>
            <a:r>
              <a:rPr lang="en-US" i="1" dirty="0"/>
              <a:t>: </a:t>
            </a:r>
            <a:r>
              <a:rPr lang="en-US" i="1" dirty="0" smtClean="0"/>
              <a:t>Principles </a:t>
            </a:r>
            <a:r>
              <a:rPr lang="en-US" i="1" dirty="0"/>
              <a:t>and </a:t>
            </a:r>
            <a:r>
              <a:rPr lang="en-US" i="1" dirty="0" smtClean="0"/>
              <a:t>Techniques</a:t>
            </a:r>
            <a:r>
              <a:rPr lang="en-US" i="1" dirty="0"/>
              <a:t>. </a:t>
            </a:r>
            <a:r>
              <a:rPr lang="en-US" dirty="0"/>
              <a:t>Cambridge: MIT Press. </a:t>
            </a:r>
          </a:p>
          <a:p>
            <a:pPr lvl="1"/>
            <a:r>
              <a:rPr lang="en-US" dirty="0"/>
              <a:t>Li, S. Z. 2009. </a:t>
            </a:r>
            <a:r>
              <a:rPr lang="en-US" i="1" dirty="0"/>
              <a:t>Markov </a:t>
            </a:r>
            <a:r>
              <a:rPr lang="en-US" i="1" dirty="0" smtClean="0"/>
              <a:t>Random Field Modeling </a:t>
            </a:r>
            <a:r>
              <a:rPr lang="en-US" i="1" dirty="0"/>
              <a:t>in </a:t>
            </a:r>
            <a:r>
              <a:rPr lang="en-US" i="1" dirty="0" smtClean="0"/>
              <a:t>Image Analysis</a:t>
            </a:r>
            <a:r>
              <a:rPr lang="en-US" i="1" dirty="0"/>
              <a:t>. </a:t>
            </a:r>
            <a:r>
              <a:rPr lang="en-US" dirty="0"/>
              <a:t>Tokyo: Springer. </a:t>
            </a:r>
            <a:endParaRPr lang="en-US" dirty="0" smtClean="0"/>
          </a:p>
          <a:p>
            <a:r>
              <a:rPr lang="en-US" dirty="0" smtClean="0"/>
              <a:t>KDE:</a:t>
            </a:r>
            <a:endParaRPr lang="en-US" dirty="0"/>
          </a:p>
          <a:p>
            <a:pPr lvl="1"/>
            <a:r>
              <a:rPr lang="en-US" dirty="0" err="1"/>
              <a:t>Ihler</a:t>
            </a:r>
            <a:r>
              <a:rPr lang="en-US" dirty="0"/>
              <a:t>, A. 2003. Kernel Density Estimation Toolbox for MATLAB. http://www.ics.uci.edu/~ihler/code/kde.html </a:t>
            </a:r>
            <a:endParaRPr lang="en-US" dirty="0" smtClean="0"/>
          </a:p>
          <a:p>
            <a:pPr lvl="1"/>
            <a:r>
              <a:rPr lang="en-US" dirty="0" smtClean="0"/>
              <a:t>Silverman, B. W. 1986. </a:t>
            </a:r>
            <a:r>
              <a:rPr lang="en-US" i="1" dirty="0" smtClean="0"/>
              <a:t>Density Estimation </a:t>
            </a:r>
            <a:r>
              <a:rPr lang="en-US" i="1" dirty="0"/>
              <a:t>for </a:t>
            </a:r>
            <a:r>
              <a:rPr lang="en-US" i="1" dirty="0" smtClean="0"/>
              <a:t>Statistics </a:t>
            </a:r>
            <a:r>
              <a:rPr lang="en-US" i="1" dirty="0"/>
              <a:t>and </a:t>
            </a:r>
            <a:r>
              <a:rPr lang="en-US" i="1" dirty="0" smtClean="0"/>
              <a:t>Data Analysis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smtClean="0"/>
              <a:t>New York: Chapman </a:t>
            </a:r>
            <a:r>
              <a:rPr lang="en-US" dirty="0"/>
              <a:t>and </a:t>
            </a:r>
            <a:r>
              <a:rPr lang="en-US" dirty="0" smtClean="0"/>
              <a:t>Hall.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52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SVM and MSVC:</a:t>
            </a:r>
          </a:p>
          <a:p>
            <a:pPr lvl="1"/>
            <a:r>
              <a:rPr lang="en-US" dirty="0" err="1"/>
              <a:t>Chih</a:t>
            </a:r>
            <a:r>
              <a:rPr lang="en-US" dirty="0"/>
              <a:t>-Chung Chang and </a:t>
            </a:r>
            <a:r>
              <a:rPr lang="en-US" dirty="0" err="1"/>
              <a:t>Chih</a:t>
            </a:r>
            <a:r>
              <a:rPr lang="en-US" dirty="0"/>
              <a:t>-Jen Lin. 2011. </a:t>
            </a:r>
            <a:r>
              <a:rPr lang="en-US" dirty="0" smtClean="0"/>
              <a:t>LIBSVM: </a:t>
            </a:r>
            <a:r>
              <a:rPr lang="en-US" dirty="0"/>
              <a:t>a library for support vector machines. </a:t>
            </a:r>
            <a:r>
              <a:rPr lang="en-US" i="1" dirty="0"/>
              <a:t>ACM Transactions on Intelligent Systems and Technology </a:t>
            </a:r>
            <a:r>
              <a:rPr lang="en-US" dirty="0"/>
              <a:t>2(3): 27:1-27:27. </a:t>
            </a:r>
          </a:p>
          <a:p>
            <a:pPr lvl="1"/>
            <a:r>
              <a:rPr lang="en-US" dirty="0"/>
              <a:t>Moser, G. &amp; </a:t>
            </a:r>
            <a:r>
              <a:rPr lang="en-US" dirty="0" err="1"/>
              <a:t>Serpico</a:t>
            </a:r>
            <a:r>
              <a:rPr lang="en-US" dirty="0"/>
              <a:t>, S. B. 2013. Combining support vector machines and Markov random fields in an integrated framework for contextual image classification. </a:t>
            </a:r>
            <a:r>
              <a:rPr lang="en-US" i="1" dirty="0"/>
              <a:t>IEEE Transactions on Geoscience and Remote Sensing, 99,</a:t>
            </a:r>
            <a:r>
              <a:rPr lang="en-US" dirty="0"/>
              <a:t> 1-19.</a:t>
            </a:r>
          </a:p>
          <a:p>
            <a:pPr lvl="1"/>
            <a:r>
              <a:rPr lang="en-US" dirty="0"/>
              <a:t>Varma, M. and B. R. </a:t>
            </a:r>
            <a:r>
              <a:rPr lang="en-US" dirty="0" err="1"/>
              <a:t>Babu</a:t>
            </a:r>
            <a:r>
              <a:rPr lang="en-US" dirty="0"/>
              <a:t>. 2009. More generality in efficient multiple kernel learning. In </a:t>
            </a:r>
            <a:r>
              <a:rPr lang="en-US" i="1" dirty="0"/>
              <a:t>Proceedings of the International Conference on Machine Learning,</a:t>
            </a:r>
            <a:r>
              <a:rPr lang="en-US" dirty="0"/>
              <a:t> Montreal, Canada, June.</a:t>
            </a:r>
          </a:p>
          <a:p>
            <a:pPr lvl="1"/>
            <a:r>
              <a:rPr lang="en-US" dirty="0"/>
              <a:t>Wu, T-F., C-J. Lin, and R. C. </a:t>
            </a:r>
            <a:r>
              <a:rPr lang="en-US" dirty="0" err="1"/>
              <a:t>Weng</a:t>
            </a:r>
            <a:r>
              <a:rPr lang="en-US" dirty="0"/>
              <a:t>. 2004. Probability estimates for multi-class classification by pairwise coupling. </a:t>
            </a:r>
            <a:r>
              <a:rPr lang="en-US" i="1" dirty="0"/>
              <a:t>Journal of Machine Learning Research </a:t>
            </a:r>
            <a:r>
              <a:rPr lang="en-US" dirty="0"/>
              <a:t>5: 975-1005. </a:t>
            </a:r>
          </a:p>
          <a:p>
            <a:r>
              <a:rPr lang="en-US" dirty="0"/>
              <a:t>MATLAB version 8.1.0. Natick, Massachusetts: The </a:t>
            </a:r>
            <a:r>
              <a:rPr lang="en-US" dirty="0" err="1"/>
              <a:t>MathWorks</a:t>
            </a:r>
            <a:r>
              <a:rPr lang="en-US" dirty="0"/>
              <a:t> Inc., 2013.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33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wehmann.2@osu.edu</a:t>
            </a:r>
            <a:endParaRPr lang="en-US" dirty="0" smtClean="0"/>
          </a:p>
          <a:p>
            <a:r>
              <a:rPr lang="en-US" dirty="0" smtClean="0"/>
              <a:t>http://www.adamwehmann.com/</a:t>
            </a:r>
          </a:p>
        </p:txBody>
      </p:sp>
    </p:spTree>
    <p:extLst>
      <p:ext uri="{BB962C8B-B14F-4D97-AF65-F5344CB8AC3E}">
        <p14:creationId xmlns:p14="http://schemas.microsoft.com/office/powerpoint/2010/main" val="969240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2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Pines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 1:</a:t>
            </a:r>
            <a:r>
              <a:rPr lang="en-US" dirty="0"/>
              <a:t>	Corn no till</a:t>
            </a:r>
          </a:p>
          <a:p>
            <a:r>
              <a:rPr lang="en-US" dirty="0"/>
              <a:t>Class </a:t>
            </a:r>
            <a:r>
              <a:rPr lang="en-US" dirty="0" smtClean="0"/>
              <a:t>2:</a:t>
            </a:r>
            <a:r>
              <a:rPr lang="en-US" dirty="0"/>
              <a:t>	Corn min till</a:t>
            </a:r>
          </a:p>
          <a:p>
            <a:r>
              <a:rPr lang="en-US" dirty="0"/>
              <a:t>Class </a:t>
            </a:r>
            <a:r>
              <a:rPr lang="en-US" dirty="0" smtClean="0"/>
              <a:t>3:</a:t>
            </a:r>
            <a:r>
              <a:rPr lang="en-US" dirty="0"/>
              <a:t>	Grass, pasture</a:t>
            </a:r>
          </a:p>
          <a:p>
            <a:r>
              <a:rPr lang="en-US" dirty="0"/>
              <a:t>Class </a:t>
            </a:r>
            <a:r>
              <a:rPr lang="en-US" dirty="0" smtClean="0"/>
              <a:t>4:</a:t>
            </a:r>
            <a:r>
              <a:rPr lang="en-US" dirty="0"/>
              <a:t>	Grass, trees</a:t>
            </a:r>
          </a:p>
          <a:p>
            <a:r>
              <a:rPr lang="en-US" dirty="0"/>
              <a:t>Class </a:t>
            </a:r>
            <a:r>
              <a:rPr lang="en-US" dirty="0" smtClean="0"/>
              <a:t>5:</a:t>
            </a:r>
            <a:r>
              <a:rPr lang="en-US" dirty="0"/>
              <a:t>	Hay windrowed</a:t>
            </a:r>
          </a:p>
          <a:p>
            <a:r>
              <a:rPr lang="en-US" dirty="0"/>
              <a:t>Class </a:t>
            </a:r>
            <a:r>
              <a:rPr lang="en-US" dirty="0" smtClean="0"/>
              <a:t>6:</a:t>
            </a:r>
            <a:r>
              <a:rPr lang="en-US" dirty="0"/>
              <a:t>	Soybean no till</a:t>
            </a:r>
          </a:p>
          <a:p>
            <a:r>
              <a:rPr lang="en-US" dirty="0"/>
              <a:t>Class </a:t>
            </a:r>
            <a:r>
              <a:rPr lang="en-US" dirty="0" smtClean="0"/>
              <a:t>7:</a:t>
            </a:r>
            <a:r>
              <a:rPr lang="en-US" dirty="0"/>
              <a:t>	Soybean min till</a:t>
            </a:r>
          </a:p>
          <a:p>
            <a:r>
              <a:rPr lang="en-US" dirty="0"/>
              <a:t>Class </a:t>
            </a:r>
            <a:r>
              <a:rPr lang="en-US" dirty="0" smtClean="0"/>
              <a:t>8:</a:t>
            </a:r>
            <a:r>
              <a:rPr lang="en-US" dirty="0"/>
              <a:t>	Soybean clean</a:t>
            </a:r>
          </a:p>
          <a:p>
            <a:r>
              <a:rPr lang="en-US" dirty="0"/>
              <a:t>Class </a:t>
            </a:r>
            <a:r>
              <a:rPr lang="en-US" dirty="0" smtClean="0"/>
              <a:t>9:</a:t>
            </a:r>
            <a:r>
              <a:rPr lang="en-US" dirty="0"/>
              <a:t>	Woods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7856537" y="2878137"/>
            <a:ext cx="2066925" cy="2066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09203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Pines Training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03098"/>
              </p:ext>
            </p:extLst>
          </p:nvPr>
        </p:nvGraphicFramePr>
        <p:xfrm>
          <a:off x="838200" y="2166144"/>
          <a:ext cx="9753601" cy="28289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86691"/>
                <a:gridCol w="886691"/>
                <a:gridCol w="886691"/>
                <a:gridCol w="886691"/>
                <a:gridCol w="886691"/>
                <a:gridCol w="886691"/>
                <a:gridCol w="886691"/>
                <a:gridCol w="886691"/>
                <a:gridCol w="886691"/>
                <a:gridCol w="886691"/>
                <a:gridCol w="886691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Class Code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Training Data Level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100%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359.8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118.8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183.2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118.6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618.8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142.4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319.4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75%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269.6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156.4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88.8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136.8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88.6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187.2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463.6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106.4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239.2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117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66.2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102.2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66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347.4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79.6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179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151.2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87.4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49.4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76.2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48.8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104.8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260.2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59.4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133.8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65.4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36.8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36.4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78.2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194.8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44.2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99.8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84.6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48.4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27.4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42.2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58.4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145.8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32.8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74.4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63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36.2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20.2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31.4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43.4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24.2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55.4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3872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Indian Pines “Corn No Till” Distribution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645" y="1825625"/>
            <a:ext cx="5754710" cy="4351338"/>
          </a:xfrm>
        </p:spPr>
      </p:pic>
    </p:spTree>
    <p:extLst>
      <p:ext uri="{BB962C8B-B14F-4D97-AF65-F5344CB8AC3E}">
        <p14:creationId xmlns:p14="http://schemas.microsoft.com/office/powerpoint/2010/main" val="2476510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Class 1:	Broccoli 1</a:t>
            </a:r>
          </a:p>
          <a:p>
            <a:r>
              <a:rPr lang="en-US" dirty="0"/>
              <a:t>Class 2:	Broccoli 2</a:t>
            </a:r>
          </a:p>
          <a:p>
            <a:r>
              <a:rPr lang="en-US" dirty="0"/>
              <a:t>Class 3:	Fallow</a:t>
            </a:r>
          </a:p>
          <a:p>
            <a:r>
              <a:rPr lang="en-US" dirty="0"/>
              <a:t>Class 4:	Fallow (rough)</a:t>
            </a:r>
          </a:p>
          <a:p>
            <a:r>
              <a:rPr lang="en-US" dirty="0"/>
              <a:t>Class 5:	Fallow (smooth)</a:t>
            </a:r>
          </a:p>
          <a:p>
            <a:r>
              <a:rPr lang="en-US" dirty="0"/>
              <a:t>Class 6:	Stubble</a:t>
            </a:r>
          </a:p>
          <a:p>
            <a:r>
              <a:rPr lang="en-US" dirty="0"/>
              <a:t>Class 7:	Celery</a:t>
            </a:r>
          </a:p>
          <a:p>
            <a:r>
              <a:rPr lang="en-US" dirty="0"/>
              <a:t>Class 8:	Grapes (untrained)</a:t>
            </a:r>
          </a:p>
          <a:p>
            <a:r>
              <a:rPr lang="en-US" dirty="0"/>
              <a:t>Class 9:	Vineyard soil</a:t>
            </a:r>
          </a:p>
          <a:p>
            <a:r>
              <a:rPr lang="en-US" dirty="0"/>
              <a:t>Class 10:	Corn (senesced)</a:t>
            </a:r>
          </a:p>
          <a:p>
            <a:r>
              <a:rPr lang="en-US" dirty="0"/>
              <a:t>Class 11:	Lettuce (4 </a:t>
            </a:r>
            <a:r>
              <a:rPr lang="en-US" dirty="0" err="1"/>
              <a:t>wk</a:t>
            </a:r>
            <a:r>
              <a:rPr lang="en-US" dirty="0"/>
              <a:t>)</a:t>
            </a:r>
          </a:p>
          <a:p>
            <a:r>
              <a:rPr lang="en-US" dirty="0"/>
              <a:t>Class 12:	Lettuce (5 </a:t>
            </a:r>
            <a:r>
              <a:rPr lang="en-US" dirty="0" err="1"/>
              <a:t>wk</a:t>
            </a:r>
            <a:r>
              <a:rPr lang="en-US" dirty="0"/>
              <a:t>)</a:t>
            </a:r>
          </a:p>
          <a:p>
            <a:r>
              <a:rPr lang="en-US" dirty="0"/>
              <a:t>Class 13:	Lettuce (6 </a:t>
            </a:r>
            <a:r>
              <a:rPr lang="en-US" dirty="0" err="1"/>
              <a:t>wk</a:t>
            </a:r>
            <a:r>
              <a:rPr lang="en-US" dirty="0"/>
              <a:t>)</a:t>
            </a:r>
          </a:p>
          <a:p>
            <a:r>
              <a:rPr lang="en-US" dirty="0"/>
              <a:t>Class 14:	Lettuce (7 </a:t>
            </a:r>
            <a:r>
              <a:rPr lang="en-US" dirty="0" err="1"/>
              <a:t>wk</a:t>
            </a:r>
            <a:r>
              <a:rPr lang="en-US" dirty="0"/>
              <a:t>)</a:t>
            </a:r>
          </a:p>
          <a:p>
            <a:r>
              <a:rPr lang="en-US" dirty="0"/>
              <a:t>Class 15:	Vineyard (untrained)</a:t>
            </a:r>
          </a:p>
          <a:p>
            <a:r>
              <a:rPr lang="en-US" dirty="0"/>
              <a:t>Class 16:	Vineyard (trellises)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 rot="16200000">
            <a:off x="7729538" y="1333500"/>
            <a:ext cx="2066925" cy="4876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1123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Salinas Training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152138"/>
              </p:ext>
            </p:extLst>
          </p:nvPr>
        </p:nvGraphicFramePr>
        <p:xfrm>
          <a:off x="1041400" y="2394744"/>
          <a:ext cx="9753606" cy="28975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  <a:gridCol w="541867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Class Code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Training Data Level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505.8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909.8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349.4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987.2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885.4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2808.6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830.6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235.8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1820.8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441.6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368.4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261.6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497.8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663.8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209.2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1365.2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330.8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275.8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554.8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466.4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1023.6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279.4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415.8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372.6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1184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654.2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349.4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98.4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767.4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185.6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109.8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311.4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278.8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887.6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82.4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575.2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138.8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214.6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115.6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233.2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665.2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367.4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54.8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88.8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160.8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45.6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85.6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130.4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116.8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109.8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63.8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279.8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82.2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26.6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181.2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42.8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24.8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209.4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115.4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19.8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135.4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49.8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18.4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48.4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156.6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45.6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26.2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23.2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32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Contextual classifiers use site-specific information to make classification decisions.</a:t>
            </a:r>
          </a:p>
          <a:p>
            <a:pPr lvl="1"/>
            <a:r>
              <a:rPr lang="en-US" dirty="0" smtClean="0"/>
              <a:t>e.g. information from the neighborhood surrounding a pixel</a:t>
            </a:r>
          </a:p>
          <a:p>
            <a:r>
              <a:rPr lang="en-US" dirty="0" smtClean="0"/>
              <a:t>Advantageous to discriminating land cover in the presence of:</a:t>
            </a:r>
          </a:p>
          <a:p>
            <a:pPr lvl="1"/>
            <a:r>
              <a:rPr lang="en-US" dirty="0" smtClean="0"/>
              <a:t>high within-class spectral variability</a:t>
            </a:r>
          </a:p>
          <a:p>
            <a:pPr lvl="1"/>
            <a:r>
              <a:rPr lang="en-US" dirty="0" smtClean="0"/>
              <a:t>low between-class spectral variability</a:t>
            </a:r>
          </a:p>
          <a:p>
            <a:pPr lvl="1"/>
            <a:r>
              <a:rPr lang="en-US" dirty="0" smtClean="0"/>
              <a:t>mismatch between spatial and thematic resolutions</a:t>
            </a:r>
          </a:p>
          <a:p>
            <a:r>
              <a:rPr lang="en-US" dirty="0" smtClean="0"/>
              <a:t>Four main methods: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Filtering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Texture Extraction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Object-Based </a:t>
            </a:r>
            <a:r>
              <a:rPr lang="en-US" dirty="0"/>
              <a:t>I</a:t>
            </a:r>
            <a:r>
              <a:rPr lang="en-US" dirty="0" smtClean="0"/>
              <a:t>mage Analysis (OBIA)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Markov Random Field (MRF)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503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Salinas “Lettuce (5 </a:t>
            </a:r>
            <a:r>
              <a:rPr lang="en-US" dirty="0" err="1" smtClean="0"/>
              <a:t>wk</a:t>
            </a:r>
            <a:r>
              <a:rPr lang="en-US" dirty="0" smtClean="0"/>
              <a:t>)” Distribution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645" y="1825625"/>
            <a:ext cx="5754710" cy="4351338"/>
          </a:xfrm>
        </p:spPr>
      </p:pic>
    </p:spTree>
    <p:extLst>
      <p:ext uri="{BB962C8B-B14F-4D97-AF65-F5344CB8AC3E}">
        <p14:creationId xmlns:p14="http://schemas.microsoft.com/office/powerpoint/2010/main" val="1726115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MRF:</a:t>
            </a:r>
          </a:p>
          <a:p>
            <a:pPr lvl="1"/>
            <a:r>
              <a:rPr lang="en-US" dirty="0" smtClean="0"/>
              <a:t>Iterated Conditional Modes energy minimization scheme</a:t>
            </a:r>
          </a:p>
          <a:p>
            <a:pPr lvl="1"/>
            <a:r>
              <a:rPr lang="en-US" dirty="0" smtClean="0"/>
              <a:t>beta parameters chosen via genetic algorithm</a:t>
            </a:r>
          </a:p>
          <a:p>
            <a:pPr lvl="2"/>
            <a:r>
              <a:rPr lang="en-US" dirty="0" smtClean="0"/>
              <a:t>selecting for combination of highest OA and minimum parameter vector norm</a:t>
            </a:r>
          </a:p>
          <a:p>
            <a:r>
              <a:rPr lang="en-US" dirty="0"/>
              <a:t>KDE:</a:t>
            </a:r>
          </a:p>
          <a:p>
            <a:pPr lvl="1"/>
            <a:r>
              <a:rPr lang="en-US" dirty="0" smtClean="0"/>
              <a:t>Gaussian kernel with bandwidth selected by rule of thumb:</a:t>
            </a:r>
          </a:p>
          <a:p>
            <a:pPr lvl="2"/>
            <a:r>
              <a:rPr lang="en-US" dirty="0"/>
              <a:t>h = 0.9*A*n^(-1/5</a:t>
            </a:r>
            <a:r>
              <a:rPr lang="en-US" dirty="0" smtClean="0"/>
              <a:t>), i.e. equation 3.31 in </a:t>
            </a:r>
            <a:r>
              <a:rPr lang="en-US" dirty="0"/>
              <a:t>[</a:t>
            </a:r>
            <a:r>
              <a:rPr lang="en-US" dirty="0" smtClean="0"/>
              <a:t>Silver 1986]</a:t>
            </a:r>
          </a:p>
          <a:p>
            <a:r>
              <a:rPr lang="en-US" dirty="0" smtClean="0"/>
              <a:t>SVM and MSVC:</a:t>
            </a:r>
          </a:p>
          <a:p>
            <a:pPr lvl="1"/>
            <a:r>
              <a:rPr lang="en-US" dirty="0" smtClean="0"/>
              <a:t>RBF kernel used</a:t>
            </a:r>
          </a:p>
          <a:p>
            <a:pPr lvl="1"/>
            <a:r>
              <a:rPr lang="en-US" dirty="0" smtClean="0"/>
              <a:t>cross-validated grid search used for SVM parameter search</a:t>
            </a:r>
          </a:p>
          <a:p>
            <a:pPr lvl="2"/>
            <a:r>
              <a:rPr lang="en-US" dirty="0" smtClean="0"/>
              <a:t>Cost: 2^[-5:2:15], Gamma: 2^[-10:2:5]</a:t>
            </a:r>
          </a:p>
          <a:p>
            <a:pPr lvl="1"/>
            <a:r>
              <a:rPr lang="en-US" dirty="0" smtClean="0"/>
              <a:t>one-vs-one multiclass strategy</a:t>
            </a:r>
          </a:p>
          <a:p>
            <a:r>
              <a:rPr lang="en-US" dirty="0" smtClean="0"/>
              <a:t>MSVC:</a:t>
            </a:r>
          </a:p>
          <a:p>
            <a:pPr lvl="1"/>
            <a:r>
              <a:rPr lang="en-US" dirty="0" smtClean="0"/>
              <a:t>Parameter estimation by Generalized Multiple Kernel Learning [Varma &amp; </a:t>
            </a:r>
            <a:r>
              <a:rPr lang="en-US" dirty="0" err="1" smtClean="0"/>
              <a:t>Babu</a:t>
            </a:r>
            <a:r>
              <a:rPr lang="en-US" dirty="0" smtClean="0"/>
              <a:t> 2009]</a:t>
            </a:r>
          </a:p>
        </p:txBody>
      </p:sp>
    </p:spTree>
    <p:extLst>
      <p:ext uri="{BB962C8B-B14F-4D97-AF65-F5344CB8AC3E}">
        <p14:creationId xmlns:p14="http://schemas.microsoft.com/office/powerpoint/2010/main" val="345215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increases the ‘sameness’ of data in a local region</a:t>
            </a:r>
          </a:p>
          <a:p>
            <a:pPr lvl="1"/>
            <a:r>
              <a:rPr lang="en-US" dirty="0" smtClean="0"/>
              <a:t>can be applied either pre- or post-classification</a:t>
            </a:r>
          </a:p>
          <a:p>
            <a:pPr lvl="1"/>
            <a:r>
              <a:rPr lang="en-US" dirty="0" smtClean="0"/>
              <a:t>simple, fast, but yields at most marginal improvements in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Texture extraction</a:t>
            </a:r>
          </a:p>
          <a:p>
            <a:pPr lvl="1"/>
            <a:r>
              <a:rPr lang="en-US" dirty="0" smtClean="0"/>
              <a:t>creates additional features for use during classification</a:t>
            </a:r>
          </a:p>
          <a:p>
            <a:pPr lvl="2"/>
            <a:r>
              <a:rPr lang="en-US" dirty="0" smtClean="0"/>
              <a:t>e.g. statistical moments, Gray-Level Co-Occurrence Matrix (GLCM), neighborhood relations</a:t>
            </a:r>
          </a:p>
          <a:p>
            <a:pPr lvl="1"/>
            <a:r>
              <a:rPr lang="en-US" dirty="0" smtClean="0"/>
              <a:t>can be performed either pre-classification or during it </a:t>
            </a:r>
          </a:p>
          <a:p>
            <a:pPr lvl="1"/>
            <a:r>
              <a:rPr lang="en-US" dirty="0" smtClean="0"/>
              <a:t>aids in discrimination between classes, but increases data dimensionality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13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Object-Based Image Analysis (OBIA)</a:t>
            </a:r>
          </a:p>
          <a:p>
            <a:pPr lvl="1"/>
            <a:r>
              <a:rPr lang="en-US" dirty="0" smtClean="0"/>
              <a:t>calculates texture and shape-based measures for image objects</a:t>
            </a:r>
          </a:p>
          <a:p>
            <a:pPr lvl="1"/>
            <a:r>
              <a:rPr lang="en-US" dirty="0" smtClean="0"/>
              <a:t>often applied to high resolution data</a:t>
            </a:r>
          </a:p>
          <a:p>
            <a:pPr lvl="1"/>
            <a:r>
              <a:rPr lang="en-US" dirty="0" smtClean="0"/>
              <a:t>typically performed with significant human interaction</a:t>
            </a:r>
          </a:p>
          <a:p>
            <a:pPr lvl="1"/>
            <a:r>
              <a:rPr lang="en-US" dirty="0" smtClean="0"/>
              <a:t>high-performing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Markov Random Field (MRF) models</a:t>
            </a:r>
          </a:p>
          <a:p>
            <a:pPr lvl="1"/>
            <a:r>
              <a:rPr lang="en-US" dirty="0" smtClean="0"/>
              <a:t>models relationships within image structure</a:t>
            </a:r>
          </a:p>
          <a:p>
            <a:pPr lvl="2"/>
            <a:r>
              <a:rPr lang="en-US" dirty="0" smtClean="0"/>
              <a:t>e.g. pixel-level, object-level, multi-scale</a:t>
            </a:r>
          </a:p>
          <a:p>
            <a:pPr lvl="1"/>
            <a:r>
              <a:rPr lang="en-US" dirty="0" smtClean="0"/>
              <a:t>applied to a wide range of data types</a:t>
            </a:r>
          </a:p>
          <a:p>
            <a:pPr lvl="1"/>
            <a:r>
              <a:rPr lang="en-US" dirty="0"/>
              <a:t>adaptive, flexible, fully </a:t>
            </a:r>
            <a:r>
              <a:rPr lang="en-US" dirty="0" smtClean="0"/>
              <a:t>automatable</a:t>
            </a:r>
          </a:p>
          <a:p>
            <a:pPr lvl="1"/>
            <a:r>
              <a:rPr lang="en-US" dirty="0" smtClean="0"/>
              <a:t>high-performing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77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Random Fields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The optimal classification for an image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 is the configuration of labels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that satisfies: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𝑜𝑝𝑡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By Bayes’ rule: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𝑜𝑝𝑡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MRF 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</m:oMath>
                </a14:m>
                <a:r>
                  <a:rPr lang="en-US" dirty="0" smtClean="0"/>
                  <a:t> as a smoothness prior.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6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Random Fields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Ultimately specified as a log-linear model of an energy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dirty="0" smtClean="0"/>
                  <a:t>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/>
                  <a:t> is the neighborhood of a pixel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Having applied some assumptions: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is a realization of a random field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which is positive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for all configurations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and has the Markov property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d>
                          </m:sub>
                        </m:sSub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observations </a:t>
                </a:r>
                <a:r>
                  <a:rPr lang="en-US" dirty="0"/>
                  <a:t>are class-conditionally independent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51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Random Fields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Given the previous model: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max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min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dirty="0" smtClean="0"/>
                  <a:t>for each pixel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 smtClean="0"/>
                  <a:t> in turn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Different energy functions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dirty="0" smtClean="0"/>
                  <a:t> may be employed depending on the requirements of the problem.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6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2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Here, we use a spatial energy function: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 smtClean="0"/>
                  <a:t> is a parameter controlling the relative importance of spatial energy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</m:e>
                    </m:d>
                  </m:oMath>
                </a14:m>
                <a:r>
                  <a:rPr lang="en-US" dirty="0" smtClean="0"/>
                  <a:t> is an indicator function</a:t>
                </a:r>
              </a:p>
              <a:p>
                <a:r>
                  <a:rPr lang="en-US" dirty="0" smtClean="0"/>
                  <a:t>with an 8-neighbor neighborhood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 of 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2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1881</Words>
  <Application>Microsoft Office PowerPoint</Application>
  <PresentationFormat>Widescreen</PresentationFormat>
  <Paragraphs>624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Office Theme</vt:lpstr>
      <vt:lpstr>Understanding the importance of spectral energy estimation in Markov Random Field models for remote sensing image classification.</vt:lpstr>
      <vt:lpstr>Outline</vt:lpstr>
      <vt:lpstr>Introduction</vt:lpstr>
      <vt:lpstr>Introduction</vt:lpstr>
      <vt:lpstr>Introduction</vt:lpstr>
      <vt:lpstr>Markov Random Fields</vt:lpstr>
      <vt:lpstr>Markov Random Fields</vt:lpstr>
      <vt:lpstr>Markov Random Fields</vt:lpstr>
      <vt:lpstr>Method</vt:lpstr>
      <vt:lpstr>Method</vt:lpstr>
      <vt:lpstr>Methods</vt:lpstr>
      <vt:lpstr>Data</vt:lpstr>
      <vt:lpstr>Experiment</vt:lpstr>
      <vt:lpstr>Overall Accuracy (OA)</vt:lpstr>
      <vt:lpstr>Average Accuracy (AA)</vt:lpstr>
      <vt:lpstr>Gain in Overall Accuracy (GOA)</vt:lpstr>
      <vt:lpstr>Spatial-Spectral Dependence</vt:lpstr>
      <vt:lpstr>OA and GOA for Full Indian Pines</vt:lpstr>
      <vt:lpstr>Discussion</vt:lpstr>
      <vt:lpstr>Conclusions</vt:lpstr>
      <vt:lpstr>References</vt:lpstr>
      <vt:lpstr>References</vt:lpstr>
      <vt:lpstr>Thank you.</vt:lpstr>
      <vt:lpstr>Appendix</vt:lpstr>
      <vt:lpstr>Indian Pines</vt:lpstr>
      <vt:lpstr>Indian Pines Training Data</vt:lpstr>
      <vt:lpstr>Indian Pines “Corn No Till” Distribution</vt:lpstr>
      <vt:lpstr>Salinas</vt:lpstr>
      <vt:lpstr>Salinas Training Data</vt:lpstr>
      <vt:lpstr>Salinas “Lettuce (5 wk)” Distribution</vt:lpstr>
      <vt:lpstr>Algorithm Details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Importance of Spectral Energy Estimation in Markov Random Field Models for Remote Sensing Image Classification.</dc:title>
  <dc:creator>Adam</dc:creator>
  <cp:lastModifiedBy>Adam</cp:lastModifiedBy>
  <cp:revision>81</cp:revision>
  <dcterms:created xsi:type="dcterms:W3CDTF">2014-03-22T00:17:20Z</dcterms:created>
  <dcterms:modified xsi:type="dcterms:W3CDTF">2014-04-11T04:07:38Z</dcterms:modified>
</cp:coreProperties>
</file>